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EEE5A-241B-4218-982C-355C340ACB1A}" type="datetimeFigureOut">
              <a:rPr lang="pl-PL" smtClean="0"/>
              <a:pPr/>
              <a:t>2018-03-18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BA567-E3A3-42F1-A465-931B8FEAEB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</a:t>
            </a:r>
            <a:r>
              <a:rPr lang="pl-PL" b="1" dirty="0" smtClean="0"/>
              <a:t>Symetria środkowa.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łyskawica 1"/>
          <p:cNvSpPr/>
          <p:nvPr/>
        </p:nvSpPr>
        <p:spPr>
          <a:xfrm>
            <a:off x="611560" y="404664"/>
            <a:ext cx="1656184" cy="1224136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Błyskawica 2"/>
          <p:cNvSpPr/>
          <p:nvPr/>
        </p:nvSpPr>
        <p:spPr>
          <a:xfrm rot="10800000">
            <a:off x="2339752" y="1772816"/>
            <a:ext cx="1656184" cy="1224136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zawracania 7"/>
          <p:cNvSpPr/>
          <p:nvPr/>
        </p:nvSpPr>
        <p:spPr>
          <a:xfrm>
            <a:off x="6660232" y="332656"/>
            <a:ext cx="2232248" cy="20882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Strzałka zawracania 8"/>
          <p:cNvSpPr/>
          <p:nvPr/>
        </p:nvSpPr>
        <p:spPr>
          <a:xfrm rot="10800000">
            <a:off x="6516216" y="2636912"/>
            <a:ext cx="2232248" cy="208823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Strzałka kolista 9"/>
          <p:cNvSpPr/>
          <p:nvPr/>
        </p:nvSpPr>
        <p:spPr>
          <a:xfrm>
            <a:off x="323528" y="1772816"/>
            <a:ext cx="1656184" cy="216024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kolista 10"/>
          <p:cNvSpPr/>
          <p:nvPr/>
        </p:nvSpPr>
        <p:spPr>
          <a:xfrm rot="10800000">
            <a:off x="323528" y="2276872"/>
            <a:ext cx="1656184" cy="216024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Objaśnienie w chmurce 11"/>
          <p:cNvSpPr/>
          <p:nvPr/>
        </p:nvSpPr>
        <p:spPr>
          <a:xfrm>
            <a:off x="1187624" y="4725144"/>
            <a:ext cx="2448272" cy="1268760"/>
          </a:xfrm>
          <a:prstGeom prst="cloudCallout">
            <a:avLst>
              <a:gd name="adj1" fmla="val -36961"/>
              <a:gd name="adj2" fmla="val 9525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Objaśnienie w chmurce 12"/>
          <p:cNvSpPr/>
          <p:nvPr/>
        </p:nvSpPr>
        <p:spPr>
          <a:xfrm rot="10800000">
            <a:off x="4139952" y="4653136"/>
            <a:ext cx="2448272" cy="1268760"/>
          </a:xfrm>
          <a:prstGeom prst="cloudCallout">
            <a:avLst>
              <a:gd name="adj1" fmla="val -30170"/>
              <a:gd name="adj2" fmla="val 9034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rójkąt równoramienny 13"/>
          <p:cNvSpPr/>
          <p:nvPr/>
        </p:nvSpPr>
        <p:spPr>
          <a:xfrm rot="19295122">
            <a:off x="4400325" y="381032"/>
            <a:ext cx="1728192" cy="1440160"/>
          </a:xfrm>
          <a:prstGeom prst="triangle">
            <a:avLst>
              <a:gd name="adj" fmla="val 754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Trójkąt równoramienny 14"/>
          <p:cNvSpPr/>
          <p:nvPr/>
        </p:nvSpPr>
        <p:spPr>
          <a:xfrm rot="8785922">
            <a:off x="3531926" y="3072250"/>
            <a:ext cx="1728192" cy="1440160"/>
          </a:xfrm>
          <a:prstGeom prst="triangle">
            <a:avLst>
              <a:gd name="adj" fmla="val 7544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ójkąt równoramienny 1"/>
          <p:cNvSpPr/>
          <p:nvPr/>
        </p:nvSpPr>
        <p:spPr>
          <a:xfrm>
            <a:off x="899592" y="908720"/>
            <a:ext cx="3096344" cy="1656184"/>
          </a:xfrm>
          <a:prstGeom prst="triangle">
            <a:avLst>
              <a:gd name="adj" fmla="val 291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rójkąt równoramienny 2"/>
          <p:cNvSpPr/>
          <p:nvPr/>
        </p:nvSpPr>
        <p:spPr>
          <a:xfrm rot="10800000">
            <a:off x="4644008" y="4005064"/>
            <a:ext cx="3096344" cy="1656184"/>
          </a:xfrm>
          <a:prstGeom prst="triangle">
            <a:avLst>
              <a:gd name="adj" fmla="val 291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" name="Łącznik prosty 4"/>
          <p:cNvCxnSpPr>
            <a:stCxn id="2" idx="0"/>
            <a:endCxn id="3" idx="0"/>
          </p:cNvCxnSpPr>
          <p:nvPr/>
        </p:nvCxnSpPr>
        <p:spPr>
          <a:xfrm>
            <a:off x="1803539" y="908720"/>
            <a:ext cx="5032866" cy="47525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stCxn id="2" idx="2"/>
            <a:endCxn id="3" idx="2"/>
          </p:cNvCxnSpPr>
          <p:nvPr/>
        </p:nvCxnSpPr>
        <p:spPr>
          <a:xfrm>
            <a:off x="899592" y="2564904"/>
            <a:ext cx="6840760" cy="144016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8"/>
          <p:cNvCxnSpPr>
            <a:stCxn id="2" idx="4"/>
            <a:endCxn id="3" idx="4"/>
          </p:cNvCxnSpPr>
          <p:nvPr/>
        </p:nvCxnSpPr>
        <p:spPr>
          <a:xfrm>
            <a:off x="3995936" y="2564904"/>
            <a:ext cx="648072" cy="144016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Schemat blokowy: łącznik 9"/>
          <p:cNvSpPr/>
          <p:nvPr/>
        </p:nvSpPr>
        <p:spPr>
          <a:xfrm>
            <a:off x="4211960" y="3140968"/>
            <a:ext cx="216024" cy="216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4499992" y="1700808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6372200" y="148478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ś</a:t>
            </a:r>
            <a:r>
              <a:rPr lang="pl-PL" sz="2400" dirty="0" smtClean="0"/>
              <a:t>rodek symetrii figur</a:t>
            </a:r>
            <a:endParaRPr lang="pl-PL" sz="24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467544" y="4293096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Figury symetryczne względem punktu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łącznik 1"/>
          <p:cNvSpPr/>
          <p:nvPr/>
        </p:nvSpPr>
        <p:spPr>
          <a:xfrm>
            <a:off x="1763688" y="1844824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chemat blokowy: łącznik 2"/>
          <p:cNvSpPr/>
          <p:nvPr/>
        </p:nvSpPr>
        <p:spPr>
          <a:xfrm>
            <a:off x="4644008" y="3356992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2195736" y="13407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004048" y="292494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</a:t>
            </a:r>
            <a:endParaRPr lang="pl-PL" sz="24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1835696" y="1916832"/>
            <a:ext cx="6963685" cy="372332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gt-corp.pl/images/BSZ20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94179">
            <a:off x="2554879" y="757776"/>
            <a:ext cx="2685216" cy="1615339"/>
          </a:xfrm>
          <a:prstGeom prst="rect">
            <a:avLst/>
          </a:prstGeom>
          <a:noFill/>
        </p:spPr>
      </p:pic>
      <p:pic>
        <p:nvPicPr>
          <p:cNvPr id="10" name="Picture 2" descr="http://gt-corp.pl/images/BSZ20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62843">
            <a:off x="5294264" y="2192211"/>
            <a:ext cx="2685216" cy="1615339"/>
          </a:xfrm>
          <a:prstGeom prst="rect">
            <a:avLst/>
          </a:prstGeom>
          <a:noFill/>
        </p:spPr>
      </p:pic>
      <p:sp>
        <p:nvSpPr>
          <p:cNvPr id="11" name="Schemat blokowy: łącznik 10"/>
          <p:cNvSpPr/>
          <p:nvPr/>
        </p:nvSpPr>
        <p:spPr>
          <a:xfrm>
            <a:off x="7308304" y="4797152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7596336" y="429309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A`</a:t>
            </a:r>
            <a:endParaRPr lang="pl-PL" sz="24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043608" y="5085184"/>
            <a:ext cx="626469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Punkty A i A` są symetryczne względem punktu S jeśli punkt</a:t>
            </a:r>
            <a:r>
              <a:rPr lang="pl-PL" sz="2400" b="1" dirty="0" smtClean="0"/>
              <a:t> S </a:t>
            </a:r>
            <a:r>
              <a:rPr lang="pl-PL" sz="2400" dirty="0" smtClean="0"/>
              <a:t>jest </a:t>
            </a:r>
            <a:r>
              <a:rPr lang="pl-PL" sz="2400" b="1" dirty="0" smtClean="0"/>
              <a:t>środkiem odcinka AA`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11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ójkąt równoramienny 1"/>
          <p:cNvSpPr/>
          <p:nvPr/>
        </p:nvSpPr>
        <p:spPr>
          <a:xfrm rot="733838">
            <a:off x="323528" y="836712"/>
            <a:ext cx="2808312" cy="1512168"/>
          </a:xfrm>
          <a:prstGeom prst="triangle">
            <a:avLst>
              <a:gd name="adj" fmla="val 6554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chemat blokowy: łącznik 2"/>
          <p:cNvSpPr/>
          <p:nvPr/>
        </p:nvSpPr>
        <p:spPr>
          <a:xfrm>
            <a:off x="4355976" y="1916832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7"/>
          <p:cNvCxnSpPr/>
          <p:nvPr/>
        </p:nvCxnSpPr>
        <p:spPr>
          <a:xfrm>
            <a:off x="2339752" y="980728"/>
            <a:ext cx="6002051" cy="284271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Schemat blokowy: łącznik 8"/>
          <p:cNvSpPr/>
          <p:nvPr/>
        </p:nvSpPr>
        <p:spPr>
          <a:xfrm>
            <a:off x="6516216" y="292494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rójkąt równoramienny 13"/>
          <p:cNvSpPr/>
          <p:nvPr/>
        </p:nvSpPr>
        <p:spPr>
          <a:xfrm rot="11519083">
            <a:off x="5850523" y="1615861"/>
            <a:ext cx="2808312" cy="1512168"/>
          </a:xfrm>
          <a:prstGeom prst="triangle">
            <a:avLst>
              <a:gd name="adj" fmla="val 6554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flipV="1">
            <a:off x="195224" y="1916832"/>
            <a:ext cx="8948776" cy="1174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Schemat blokowy: łącznik 14"/>
          <p:cNvSpPr/>
          <p:nvPr/>
        </p:nvSpPr>
        <p:spPr>
          <a:xfrm>
            <a:off x="8604448" y="184482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16"/>
          <p:cNvCxnSpPr/>
          <p:nvPr/>
        </p:nvCxnSpPr>
        <p:spPr>
          <a:xfrm flipV="1">
            <a:off x="2915816" y="836712"/>
            <a:ext cx="4224493" cy="179247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Schemat blokowy: łącznik 17"/>
          <p:cNvSpPr/>
          <p:nvPr/>
        </p:nvSpPr>
        <p:spPr>
          <a:xfrm>
            <a:off x="5940152" y="12687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9" name="Picture 2" descr="http://gt-corp.pl/images/BSZ20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802518">
            <a:off x="294320" y="2938960"/>
            <a:ext cx="4502609" cy="2708624"/>
          </a:xfrm>
          <a:prstGeom prst="rect">
            <a:avLst/>
          </a:prstGeom>
          <a:noFill/>
        </p:spPr>
      </p:pic>
      <p:pic>
        <p:nvPicPr>
          <p:cNvPr id="20" name="Picture 2" descr="http://gt-corp.pl/images/BSZ20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802518">
            <a:off x="4650295" y="3559295"/>
            <a:ext cx="4502609" cy="2708624"/>
          </a:xfrm>
          <a:prstGeom prst="rect">
            <a:avLst/>
          </a:prstGeom>
          <a:noFill/>
        </p:spPr>
      </p:pic>
      <p:sp>
        <p:nvSpPr>
          <p:cNvPr id="21" name="pole tekstowe 20"/>
          <p:cNvSpPr txBox="1"/>
          <p:nvPr/>
        </p:nvSpPr>
        <p:spPr>
          <a:xfrm>
            <a:off x="0" y="1340768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</a:t>
            </a:r>
            <a:endParaRPr lang="pl-PL" sz="24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699792" y="28529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</a:t>
            </a:r>
            <a:endParaRPr lang="pl-PL" sz="2400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2051720" y="5486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</a:t>
            </a:r>
            <a:endParaRPr lang="pl-PL" sz="24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8604448" y="1268760"/>
            <a:ext cx="53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A`</a:t>
            </a:r>
            <a:endParaRPr lang="pl-PL" sz="24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5580112" y="69269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B`</a:t>
            </a:r>
            <a:endParaRPr lang="pl-PL" sz="24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6804248" y="292494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C`</a:t>
            </a:r>
            <a:endParaRPr lang="pl-PL" sz="2400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4211960" y="13407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S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899592" y="4581128"/>
            <a:ext cx="756084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Figury symetryczne </a:t>
            </a:r>
            <a:r>
              <a:rPr lang="pl-PL" sz="2400" b="1" dirty="0" smtClean="0"/>
              <a:t>względem punktu są przystające.</a:t>
            </a:r>
          </a:p>
          <a:p>
            <a:r>
              <a:rPr lang="pl-PL" sz="2400" dirty="0" smtClean="0"/>
              <a:t>Dwie figury są symetryczne względem punktu, jeżeli każdą z tych figur można otrzymać przez </a:t>
            </a:r>
            <a:r>
              <a:rPr lang="pl-PL" sz="2400" b="1" dirty="0" smtClean="0"/>
              <a:t>obrót</a:t>
            </a:r>
            <a:r>
              <a:rPr lang="pl-PL" sz="2400" dirty="0" smtClean="0"/>
              <a:t> </a:t>
            </a:r>
            <a:r>
              <a:rPr lang="pl-PL" sz="2400" b="1" dirty="0" smtClean="0"/>
              <a:t>drugiej figury o 180 stopni dookoła tego punktu.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4" grpId="0" animBg="1"/>
      <p:bldP spid="15" grpId="0" animBg="1"/>
      <p:bldP spid="18" grpId="0" animBg="1"/>
      <p:bldP spid="21" grpId="0"/>
      <p:bldP spid="22" grpId="0"/>
      <p:bldP spid="24" grpId="0"/>
      <p:bldP spid="25" grpId="0"/>
      <p:bldP spid="26" grpId="0"/>
      <p:bldP spid="27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</a:t>
            </a:r>
            <a:r>
              <a:rPr lang="pl-PL" b="1" dirty="0" smtClean="0"/>
              <a:t>Symetria środkowa </a:t>
            </a:r>
            <a:br>
              <a:rPr lang="pl-PL" b="1" dirty="0" smtClean="0"/>
            </a:br>
            <a:r>
              <a:rPr lang="pl-PL" b="1" dirty="0" smtClean="0"/>
              <a:t>w prostokątnym układzie współrzędnych.</a:t>
            </a:r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321297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Cel lekcji:</a:t>
            </a:r>
          </a:p>
          <a:p>
            <a:endParaRPr lang="pl-PL" sz="2400" dirty="0" smtClean="0"/>
          </a:p>
          <a:p>
            <a:r>
              <a:rPr lang="pl-PL" sz="2400" dirty="0" smtClean="0"/>
              <a:t>Nauczymy się </a:t>
            </a:r>
            <a:r>
              <a:rPr lang="pl-PL" sz="2400" b="1" dirty="0" smtClean="0"/>
              <a:t>zaznaczać punkty </a:t>
            </a:r>
            <a:r>
              <a:rPr lang="pl-PL" sz="2400" dirty="0" smtClean="0"/>
              <a:t>i </a:t>
            </a:r>
            <a:r>
              <a:rPr lang="pl-PL" sz="2400" b="1" dirty="0" smtClean="0"/>
              <a:t>rysować figury</a:t>
            </a:r>
            <a:r>
              <a:rPr lang="pl-PL" sz="2400" dirty="0" smtClean="0"/>
              <a:t>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symetryczne</a:t>
            </a:r>
            <a:r>
              <a:rPr lang="pl-PL" sz="2400" dirty="0" smtClean="0"/>
              <a:t> do danych względem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początku układu współrzędnych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cauchy.pl/matura/p_2006_11_p/5/uklad_wspolrzedny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264696" cy="6264698"/>
          </a:xfrm>
          <a:prstGeom prst="rect">
            <a:avLst/>
          </a:prstGeom>
          <a:noFill/>
        </p:spPr>
      </p:pic>
      <p:sp>
        <p:nvSpPr>
          <p:cNvPr id="4" name="Schemat blokowy: łącznik 3"/>
          <p:cNvSpPr/>
          <p:nvPr/>
        </p:nvSpPr>
        <p:spPr>
          <a:xfrm>
            <a:off x="5220072" y="1484784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580112" y="12687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A=(2,4)</a:t>
            </a:r>
            <a:endParaRPr lang="pl-PL" sz="3200" dirty="0"/>
          </a:p>
        </p:txBody>
      </p:sp>
      <p:cxnSp>
        <p:nvCxnSpPr>
          <p:cNvPr id="7" name="Łącznik prosty 6"/>
          <p:cNvCxnSpPr>
            <a:stCxn id="4" idx="3"/>
          </p:cNvCxnSpPr>
          <p:nvPr/>
        </p:nvCxnSpPr>
        <p:spPr>
          <a:xfrm flipH="1">
            <a:off x="3563888" y="1607709"/>
            <a:ext cx="1677275" cy="34774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chemat blokowy: łącznik 9"/>
          <p:cNvSpPr/>
          <p:nvPr/>
        </p:nvSpPr>
        <p:spPr>
          <a:xfrm>
            <a:off x="3707904" y="4581128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3995936" y="443711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A`=(-2,-4)</a:t>
            </a:r>
            <a:endParaRPr lang="pl-PL" sz="3200" dirty="0"/>
          </a:p>
        </p:txBody>
      </p:sp>
      <p:sp>
        <p:nvSpPr>
          <p:cNvPr id="12" name="Schemat blokowy: łącznik 11"/>
          <p:cNvSpPr/>
          <p:nvPr/>
        </p:nvSpPr>
        <p:spPr>
          <a:xfrm>
            <a:off x="3275856" y="2276872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y 13"/>
          <p:cNvCxnSpPr/>
          <p:nvPr/>
        </p:nvCxnSpPr>
        <p:spPr>
          <a:xfrm>
            <a:off x="3347864" y="2276872"/>
            <a:ext cx="2736304" cy="187220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chemat blokowy: łącznik 15"/>
          <p:cNvSpPr/>
          <p:nvPr/>
        </p:nvSpPr>
        <p:spPr>
          <a:xfrm>
            <a:off x="5580112" y="3789040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2411760" y="155679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B</a:t>
            </a:r>
            <a:r>
              <a:rPr lang="pl-PL" sz="3200" dirty="0" smtClean="0"/>
              <a:t>=(-3,2)</a:t>
            </a:r>
            <a:endParaRPr lang="pl-PL" sz="3200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5940152" y="386104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B`=(3,-2)</a:t>
            </a:r>
            <a:endParaRPr lang="pl-PL" sz="32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4716016" y="270892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/>
              <a:t>S</a:t>
            </a:r>
            <a:endParaRPr lang="pl-PL" sz="3200" b="1" dirty="0"/>
          </a:p>
        </p:txBody>
      </p:sp>
      <p:sp>
        <p:nvSpPr>
          <p:cNvPr id="20" name="Schemat blokowy: łącznik 19"/>
          <p:cNvSpPr/>
          <p:nvPr/>
        </p:nvSpPr>
        <p:spPr>
          <a:xfrm>
            <a:off x="4499992" y="3068960"/>
            <a:ext cx="144016" cy="144016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827584" y="5877272"/>
            <a:ext cx="8064896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Współrzędne punktów symetrycznych względem </a:t>
            </a:r>
            <a:r>
              <a:rPr lang="pl-PL" sz="2400" u="sng" dirty="0" smtClean="0"/>
              <a:t>początku układu współrzędnych</a:t>
            </a:r>
            <a:r>
              <a:rPr lang="pl-PL" sz="2400" dirty="0" smtClean="0"/>
              <a:t> są </a:t>
            </a:r>
            <a:r>
              <a:rPr lang="pl-PL" sz="2400" b="1" dirty="0" smtClean="0"/>
              <a:t>liczbami przeciwnymi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1" grpId="0"/>
      <p:bldP spid="12" grpId="0" animBg="1"/>
      <p:bldP spid="16" grpId="0" animBg="1"/>
      <p:bldP spid="17" grpId="0"/>
      <p:bldP spid="18" grpId="0"/>
      <p:bldP spid="19" grpId="0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auchy.pl/matura/p_2006_11_p/5/uklad_wspolrzedny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53342"/>
            <a:ext cx="5904656" cy="5904658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755576" y="476672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Ćwiczenie</a:t>
            </a:r>
            <a:r>
              <a:rPr lang="pl-PL" dirty="0" smtClean="0"/>
              <a:t>. Zaznacz punkty symetryczne do danych względem początku układu współrzędnych. 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3563888" y="19888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5724128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2483768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5724128" y="53012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347864" y="15567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A=(-3,5)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68144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B=(3,2)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483768" y="51571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C=(-6,-3)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5868144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D=(3,-4)</a:t>
            </a:r>
            <a:endParaRPr lang="pl-PL" dirty="0"/>
          </a:p>
        </p:txBody>
      </p:sp>
      <p:sp>
        <p:nvSpPr>
          <p:cNvPr id="13" name="Elipsa 12"/>
          <p:cNvSpPr/>
          <p:nvPr/>
        </p:nvSpPr>
        <p:spPr>
          <a:xfrm>
            <a:off x="5724128" y="5661248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3563888" y="4509120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6804248" y="2780928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3563888" y="2348880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5724128" y="58772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A`=(3,-5)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779912" y="46531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B`=(-3,-2)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7020272" y="2708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C`=(6,3)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3347864" y="24928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D`=(-3,4)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4644008" y="3789040"/>
            <a:ext cx="144016" cy="14401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788024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452438"/>
            <a:ext cx="6505575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175</Words>
  <Application>Microsoft Office PowerPoint</Application>
  <PresentationFormat>Pokaz na ekranie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Lekcja Temat: Symetria środkowa.</vt:lpstr>
      <vt:lpstr>Slajd 2</vt:lpstr>
      <vt:lpstr>Slajd 3</vt:lpstr>
      <vt:lpstr>Slajd 4</vt:lpstr>
      <vt:lpstr>Slajd 5</vt:lpstr>
      <vt:lpstr>Lekcja Temat: Symetria środkowa  w prostokątnym układzie współrzędnych.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Symetria środkowa.</dc:title>
  <dc:creator>AGNIESZKA</dc:creator>
  <cp:lastModifiedBy>as</cp:lastModifiedBy>
  <cp:revision>78</cp:revision>
  <dcterms:created xsi:type="dcterms:W3CDTF">2014-03-16T11:07:50Z</dcterms:created>
  <dcterms:modified xsi:type="dcterms:W3CDTF">2018-03-18T18:41:00Z</dcterms:modified>
</cp:coreProperties>
</file>